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5" r:id="rId2"/>
    <p:sldId id="274" r:id="rId3"/>
    <p:sldId id="307" r:id="rId4"/>
    <p:sldId id="320" r:id="rId5"/>
    <p:sldId id="321" r:id="rId6"/>
    <p:sldId id="300" r:id="rId7"/>
    <p:sldId id="292" r:id="rId8"/>
    <p:sldId id="311" r:id="rId9"/>
    <p:sldId id="322" r:id="rId10"/>
    <p:sldId id="323" r:id="rId11"/>
    <p:sldId id="324" r:id="rId12"/>
    <p:sldId id="325" r:id="rId13"/>
    <p:sldId id="326" r:id="rId14"/>
    <p:sldId id="327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AN" id="{13BE8C7D-98C7-4D8E-9157-961FA58BD6B8}">
          <p14:sldIdLst>
            <p14:sldId id="265"/>
            <p14:sldId id="274"/>
            <p14:sldId id="307"/>
            <p14:sldId id="320"/>
            <p14:sldId id="321"/>
            <p14:sldId id="300"/>
            <p14:sldId id="292"/>
            <p14:sldId id="311"/>
            <p14:sldId id="322"/>
            <p14:sldId id="323"/>
            <p14:sldId id="324"/>
            <p14:sldId id="325"/>
            <p14:sldId id="326"/>
            <p14:sldId id="327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규원" initials="최규" lastIdx="2" clrIdx="0">
    <p:extLst>
      <p:ext uri="{19B8F6BF-5375-455C-9EA6-DF929625EA0E}">
        <p15:presenceInfo xmlns:p15="http://schemas.microsoft.com/office/powerpoint/2012/main" userId="836f0fd53c7e45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38F"/>
    <a:srgbClr val="F26722"/>
    <a:srgbClr val="FFFFFF"/>
    <a:srgbClr val="F6F3F2"/>
    <a:srgbClr val="E4DCD3"/>
    <a:srgbClr val="A36B4F"/>
    <a:srgbClr val="7B90A9"/>
    <a:srgbClr val="002C5F"/>
    <a:srgbClr val="2F528F"/>
    <a:srgbClr val="AAC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791" autoAdjust="0"/>
  </p:normalViewPr>
  <p:slideViewPr>
    <p:cSldViewPr snapToGrid="0">
      <p:cViewPr varScale="1">
        <p:scale>
          <a:sx n="122" d="100"/>
          <a:sy n="122" d="100"/>
        </p:scale>
        <p:origin x="96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9BB234-86D7-4471-83E7-C4091FBC20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30DC45-309D-4BB5-8FB5-97959ECAF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5E8E8-638C-42D3-B602-6B50BB8A00A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0D4383-5454-4985-B526-BFADF3F30D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7E24EF-23E7-47FE-B18C-66844C7C98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3E616-DC02-4191-9783-3170602E48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93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BC40E-E74C-455D-989C-5468F1A85A8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4CEEC-D5F7-4C70-BC8E-AD95A7891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0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40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80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6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36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47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5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9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698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83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* Generator network</a:t>
            </a:r>
            <a:r>
              <a:rPr lang="ko-KR" altLang="en-US" sz="1200" dirty="0"/>
              <a:t>의 </a:t>
            </a:r>
            <a:r>
              <a:rPr lang="en-US" altLang="ko-KR" sz="1200" dirty="0"/>
              <a:t>feature statistics</a:t>
            </a:r>
            <a:r>
              <a:rPr lang="ko-KR" altLang="en-US" sz="1200" dirty="0"/>
              <a:t>가 </a:t>
            </a:r>
            <a:r>
              <a:rPr lang="en-US" altLang="ko-KR" sz="1200" dirty="0"/>
              <a:t>generated image</a:t>
            </a:r>
            <a:r>
              <a:rPr lang="ko-KR" altLang="en-US" sz="1200" dirty="0"/>
              <a:t>의 </a:t>
            </a:r>
            <a:r>
              <a:rPr lang="en-US" altLang="ko-KR" sz="1200" dirty="0"/>
              <a:t>style</a:t>
            </a:r>
            <a:r>
              <a:rPr lang="ko-KR" altLang="en-US" sz="1200" dirty="0"/>
              <a:t>을 결정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* BN</a:t>
            </a:r>
            <a:r>
              <a:rPr lang="ko-KR" altLang="en-US" sz="1200" dirty="0"/>
              <a:t>은 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30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8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98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9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method</a:t>
            </a:r>
            <a:r>
              <a:rPr lang="ko-KR" altLang="en-US" dirty="0"/>
              <a:t>가 정성적으로 좋아 보일지라도</a:t>
            </a:r>
            <a:r>
              <a:rPr lang="en-US" altLang="ko-KR" dirty="0"/>
              <a:t>, speed, flexibility</a:t>
            </a:r>
            <a:r>
              <a:rPr lang="ko-KR" altLang="en-US" dirty="0"/>
              <a:t>를 고려하여 종합적으로 </a:t>
            </a:r>
            <a:r>
              <a:rPr lang="en-US" altLang="ko-KR" dirty="0"/>
              <a:t>ours</a:t>
            </a:r>
            <a:r>
              <a:rPr lang="ko-KR" altLang="en-US" dirty="0"/>
              <a:t>가 더 좋음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4CEEC-D5F7-4C70-BC8E-AD95A78912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2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1CCB83EE-C2EA-4EF5-B29D-AE7106CB0A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lang="ko-KR" altLang="en-US" sz="4300" kern="12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Paper Title</a:t>
            </a:r>
            <a:endParaRPr lang="ko-KR" altLang="en-US" dirty="0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67F4D17A-D72A-4C9C-AB51-F2410490D4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b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endParaRPr lang="ko-KR" altLang="en-US" dirty="0"/>
          </a:p>
        </p:txBody>
      </p:sp>
      <p:sp>
        <p:nvSpPr>
          <p:cNvPr id="15" name="날짜 개체 틀 3">
            <a:extLst>
              <a:ext uri="{FF2B5EF4-FFF2-40B4-BE49-F238E27FC236}">
                <a16:creationId xmlns:a16="http://schemas.microsoft.com/office/drawing/2014/main" id="{5C0EEAB0-5C8D-4177-83FA-71BE1360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27E9B530-9B95-47F4-8C75-DC7D5CD0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8A99EBA7-2166-4D6F-8B3F-B3D828CB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FC5FFF-90B3-439E-9C90-1475AD5FABF3}"/>
              </a:ext>
            </a:extLst>
          </p:cNvPr>
          <p:cNvSpPr/>
          <p:nvPr userDrawn="1"/>
        </p:nvSpPr>
        <p:spPr>
          <a:xfrm>
            <a:off x="1524000" y="1122363"/>
            <a:ext cx="9144000" cy="115887"/>
          </a:xfrm>
          <a:prstGeom prst="rect">
            <a:avLst/>
          </a:prstGeom>
          <a:solidFill>
            <a:srgbClr val="014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4" descr="KAIST 로고">
            <a:extLst>
              <a:ext uri="{FF2B5EF4-FFF2-40B4-BE49-F238E27FC236}">
                <a16:creationId xmlns:a16="http://schemas.microsoft.com/office/drawing/2014/main" id="{F5C1A165-B0FB-45C7-B10E-38829CA1A95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467" y1="39773" x2="35467" y2="39773"/>
                        <a14:foregroundMark x1="38667" y1="31250" x2="38667" y2="31250"/>
                        <a14:foregroundMark x1="50133" y1="38068" x2="50133" y2="38068"/>
                        <a14:foregroundMark x1="53467" y1="35227" x2="53467" y2="35227"/>
                        <a14:foregroundMark x1="62267" y1="29545" x2="62267" y2="2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19" r="21096"/>
          <a:stretch/>
        </p:blipFill>
        <p:spPr bwMode="auto">
          <a:xfrm>
            <a:off x="1143000" y="6195060"/>
            <a:ext cx="1717553" cy="63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rain">
            <a:extLst>
              <a:ext uri="{FF2B5EF4-FFF2-40B4-BE49-F238E27FC236}">
                <a16:creationId xmlns:a16="http://schemas.microsoft.com/office/drawing/2014/main" id="{4777D00B-C2C6-45A6-A2D0-692F027B6B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4" y="6343974"/>
            <a:ext cx="1038225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D4FFED-CF37-464D-8A59-5BA3A764BFA6}"/>
              </a:ext>
            </a:extLst>
          </p:cNvPr>
          <p:cNvSpPr/>
          <p:nvPr userDrawn="1"/>
        </p:nvSpPr>
        <p:spPr>
          <a:xfrm flipV="1">
            <a:off x="1524000" y="3556319"/>
            <a:ext cx="9144000" cy="45719"/>
          </a:xfrm>
          <a:prstGeom prst="rect">
            <a:avLst/>
          </a:prstGeom>
          <a:solidFill>
            <a:srgbClr val="014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11B90E-7ABA-476F-A949-1DB857F4C7D1}"/>
              </a:ext>
            </a:extLst>
          </p:cNvPr>
          <p:cNvSpPr/>
          <p:nvPr userDrawn="1"/>
        </p:nvSpPr>
        <p:spPr>
          <a:xfrm>
            <a:off x="10294166" y="6355080"/>
            <a:ext cx="1638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 err="1"/>
              <a:t>Gyuwon</a:t>
            </a:r>
            <a:r>
              <a:rPr lang="en-US" altLang="ko-KR" sz="1100" b="1" dirty="0"/>
              <a:t> Choi </a:t>
            </a:r>
          </a:p>
          <a:p>
            <a:pPr algn="r"/>
            <a:r>
              <a:rPr lang="en-US" altLang="ko-KR" sz="1100" dirty="0"/>
              <a:t>gyuwonchoi@kaist.ac.kr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3284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D1BF7-7ADA-47AB-A6E8-61E50D5D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2A07F0-C3FC-4D5C-B11E-9AB2AF4A2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15BF7C-1B0E-433C-AE16-40FDE95F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6D427-00BE-4638-8E27-9EB26B4A5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D051D-324A-4985-8313-9EF3AA86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4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A9FAC4-C9E5-4F1F-A9A0-8368F66C7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7E9F64-7749-4640-84FE-2ADD36BD8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AEBAD-20E0-4624-997E-EA07AF65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35DC5-6B67-4CA5-8A30-0AA7C0BA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7D92A-A925-4D2B-B7DB-4C3E9EE5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79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9AC3E53-1367-403B-80EB-C2EFB1C85F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38300"/>
            <a:ext cx="10515600" cy="4538663"/>
          </a:xfrm>
        </p:spPr>
        <p:txBody>
          <a:bodyPr>
            <a:normAutofit/>
          </a:bodyPr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ko-KR" dirty="0"/>
              <a:t>Text </a:t>
            </a:r>
          </a:p>
          <a:p>
            <a:pPr lvl="1"/>
            <a:r>
              <a:rPr lang="en-US" altLang="ko-KR" dirty="0"/>
              <a:t>14 </a:t>
            </a:r>
            <a:r>
              <a:rPr lang="en-US" altLang="ko-KR" dirty="0" err="1"/>
              <a:t>pt</a:t>
            </a:r>
            <a:endParaRPr lang="en-US" altLang="ko-KR" dirty="0"/>
          </a:p>
          <a:p>
            <a:pPr lvl="2"/>
            <a:r>
              <a:rPr lang="en-US" altLang="ko-KR" dirty="0"/>
              <a:t>12 </a:t>
            </a:r>
            <a:r>
              <a:rPr lang="en-US" altLang="ko-KR" dirty="0" err="1"/>
              <a:t>pt</a:t>
            </a:r>
            <a:endParaRPr lang="en-US" altLang="ko-KR" dirty="0"/>
          </a:p>
          <a:p>
            <a:pPr lvl="2"/>
            <a:r>
              <a:rPr lang="en-US" altLang="ko-KR" dirty="0"/>
              <a:t>12 </a:t>
            </a:r>
            <a:r>
              <a:rPr lang="en-US" altLang="ko-KR" dirty="0" err="1"/>
              <a:t>pt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0" name="날짜 개체 틀 14">
            <a:extLst>
              <a:ext uri="{FF2B5EF4-FFF2-40B4-BE49-F238E27FC236}">
                <a16:creationId xmlns:a16="http://schemas.microsoft.com/office/drawing/2014/main" id="{3CBB449E-BEC6-4F08-99F0-E2AA9929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 dirty="0"/>
          </a:p>
        </p:txBody>
      </p:sp>
      <p:sp>
        <p:nvSpPr>
          <p:cNvPr id="11" name="바닥글 개체 틀 15">
            <a:extLst>
              <a:ext uri="{FF2B5EF4-FFF2-40B4-BE49-F238E27FC236}">
                <a16:creationId xmlns:a16="http://schemas.microsoft.com/office/drawing/2014/main" id="{DD2269F8-4F04-4697-8E00-528B77FB0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marL="0" indent="0">
              <a:buFont typeface="+mj-lt"/>
              <a:buNone/>
              <a:defRPr/>
            </a:lvl1pPr>
          </a:lstStyle>
          <a:p>
            <a:fld id="{B0A00D08-EB64-48FB-BD01-E4851D9C81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슬라이드 번호 개체 틀 16">
            <a:extLst>
              <a:ext uri="{FF2B5EF4-FFF2-40B4-BE49-F238E27FC236}">
                <a16:creationId xmlns:a16="http://schemas.microsoft.com/office/drawing/2014/main" id="{86AEA3D8-2F38-45EE-ACFB-ED82FA38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제목 17">
            <a:extLst>
              <a:ext uri="{FF2B5EF4-FFF2-40B4-BE49-F238E27FC236}">
                <a16:creationId xmlns:a16="http://schemas.microsoft.com/office/drawing/2014/main" id="{B94156FE-90D2-4A62-AC0B-20A5130ED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9050" y="1"/>
            <a:ext cx="12211050" cy="761999"/>
          </a:xfrm>
          <a:solidFill>
            <a:srgbClr val="01438F"/>
          </a:solidFill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00D45447-E4A8-4F5D-A551-9BE85B2B1A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8700"/>
            <a:ext cx="10515600" cy="430213"/>
          </a:xfrm>
          <a:solidFill>
            <a:srgbClr val="F26722"/>
          </a:solidFill>
          <a:ln>
            <a:solidFill>
              <a:srgbClr val="F2672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lang="ko-KR" altLang="en-US" sz="1800" dirty="0" smtClean="0">
                <a:solidFill>
                  <a:schemeClr val="lt1"/>
                </a:solidFill>
              </a:defRPr>
            </a:lvl2pPr>
            <a:lvl3pPr>
              <a:defRPr lang="ko-KR" altLang="en-US" sz="1800" dirty="0" smtClean="0">
                <a:solidFill>
                  <a:schemeClr val="lt1"/>
                </a:solidFill>
              </a:defRPr>
            </a:lvl3pPr>
            <a:lvl4pPr>
              <a:defRPr lang="ko-KR" altLang="en-US" dirty="0" smtClean="0">
                <a:solidFill>
                  <a:schemeClr val="lt1"/>
                </a:solidFill>
              </a:defRPr>
            </a:lvl4pPr>
            <a:lvl5pPr>
              <a:defRPr lang="ko-KR" altLang="en-US" dirty="0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en-US" altLang="ko-KR" dirty="0"/>
              <a:t>Main Message</a:t>
            </a:r>
            <a:endParaRPr lang="ko-KR" altLang="en-US" dirty="0"/>
          </a:p>
        </p:txBody>
      </p:sp>
      <p:pic>
        <p:nvPicPr>
          <p:cNvPr id="19" name="Picture 2" descr="Brain">
            <a:extLst>
              <a:ext uri="{FF2B5EF4-FFF2-40B4-BE49-F238E27FC236}">
                <a16:creationId xmlns:a16="http://schemas.microsoft.com/office/drawing/2014/main" id="{5B48204E-457F-46CF-9C92-CC58644439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4" y="6355080"/>
            <a:ext cx="1038225" cy="35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3F59F9-02F4-42C5-8EEB-149990AB0695}"/>
              </a:ext>
            </a:extLst>
          </p:cNvPr>
          <p:cNvSpPr/>
          <p:nvPr userDrawn="1"/>
        </p:nvSpPr>
        <p:spPr>
          <a:xfrm>
            <a:off x="10294166" y="6355080"/>
            <a:ext cx="1638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 err="1"/>
              <a:t>Gyuwon</a:t>
            </a:r>
            <a:r>
              <a:rPr lang="en-US" altLang="ko-KR" sz="1100" b="1" dirty="0"/>
              <a:t> Choi </a:t>
            </a:r>
          </a:p>
          <a:p>
            <a:pPr algn="r"/>
            <a:r>
              <a:rPr lang="en-US" altLang="ko-KR" sz="1100" dirty="0"/>
              <a:t>gyuwonchoi@kaist.ac.kr</a:t>
            </a:r>
            <a:endParaRPr lang="ko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0D2C01-8FFD-4DAF-897B-C1A14A610E6C}"/>
              </a:ext>
            </a:extLst>
          </p:cNvPr>
          <p:cNvSpPr/>
          <p:nvPr userDrawn="1"/>
        </p:nvSpPr>
        <p:spPr>
          <a:xfrm>
            <a:off x="4038600" y="6408107"/>
            <a:ext cx="411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7BB68A8A-652E-48C8-9251-54B85186A4AE}" type="slidenum">
              <a:rPr lang="en-US" altLang="ko-KR" sz="1100" b="1" smtClean="0"/>
              <a:t>‹#›</a:t>
            </a:fld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023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10F07-B19D-400C-83A4-AC34C7FB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ADFCB-1AFF-415A-91AE-7698BB516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9BAC1-40A5-42EB-BEBD-309BCBEE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97D7B-38FD-424C-B6B0-8EA18703A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8F8E6-5436-4BA1-80D2-E59BAB9A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23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57523-6338-4BAA-9BAB-04A512C6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85429-DA3A-47AF-AFD9-0725E37BF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32B445-BD5D-443B-ABED-5E119DF5A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EF7712-6DC5-484A-8E61-CDEFE554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7DFFCD-2D5E-4721-B6CA-87D09737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7F394-6AC5-4404-B75C-608E0905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11DD3-8FDC-4F90-8A77-30B68C3E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D7D780-B487-4B40-A77D-397B70C52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0E8391-91C0-4FCB-8660-B0DE67D33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87EC34-5095-4578-8452-4C063DCFC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0B2B89-87E5-4E82-95FB-82B512403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4210EA-A690-4FF1-A246-FE4693EE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27E85C-18E1-4560-9E8C-E9FCED40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F09EBF-CD9F-473D-8DF2-73371382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9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8B107-D4C8-4A0B-942D-A315F7ED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16A8CF-EBA7-45CF-833B-7A1F5026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0D07E0-96F3-471C-BDD4-7C409EE1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50446A-57E4-4CB3-A355-3668230F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7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E3FF79-7145-4585-9AA5-814DE1CA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598DE9-9449-49EB-9600-45A5D1B3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40411-1A5C-4057-BF4F-39765F4F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8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7C9A7-5C71-4B2F-BD86-1AE12E1B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EB71B-57F3-46B4-98AF-9426CA94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0A667E-A70C-4AA6-8F1F-6816B957F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7921B-FC69-4890-96D2-2D0DCFB0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2AA16-40AD-4344-A9A3-F795E4DF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1377C4-4260-43B0-A910-59F419BA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E1856-B4EA-4D8A-8719-861AF44C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35D513-A20F-47C0-9CAF-DD5F0E5D2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D2E16B-30D0-491D-B61A-D21EB2A57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401351-2310-4FCE-8972-34C0C734D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D2C65-6068-4702-9B90-6E1EBF84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2A671-CEA9-4094-B3E7-801A8139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2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977A6-7C23-4FD9-A862-1E2BC11E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4DE95E-83E4-484C-93EC-1794AAE21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D5248-1C46-48E5-BE2A-F51FBF6B6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A5352-F8D1-4DCE-A22A-11BC2CC200C6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915E9-BC02-48BE-B8B0-5AF35E792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F22C9-6705-4C1B-8DF9-EB722C1A2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FA03A-2B64-46D9-B610-4CD9FF3F5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6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A2401-E30A-4ACD-9F39-9B078D95A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Arbitrary Style Transfer in Real-Time With Adaptive Instance Normalization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7555A-8234-423B-AE96-0C8FD72686D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endParaRPr lang="en-US" altLang="ko-KR" sz="1500" dirty="0"/>
          </a:p>
          <a:p>
            <a:pPr marL="0" indent="0" algn="ctr">
              <a:buNone/>
            </a:pPr>
            <a:r>
              <a:rPr lang="en-US" altLang="ko-KR" dirty="0"/>
              <a:t>ICCV 2017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820307-DC9A-4F35-804A-2FF014C1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48" y="4593513"/>
            <a:ext cx="6910304" cy="9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7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Result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4538663"/>
          </a:xfrm>
        </p:spPr>
        <p:txBody>
          <a:bodyPr>
            <a:normAutofit/>
          </a:bodyPr>
          <a:lstStyle/>
          <a:p>
            <a:r>
              <a:rPr lang="en-US" altLang="ko-KR" b="1" dirty="0" err="1"/>
              <a:t>Quantative</a:t>
            </a:r>
            <a:r>
              <a:rPr lang="en-US" altLang="ko-KR" b="1" dirty="0"/>
              <a:t> Examples</a:t>
            </a:r>
          </a:p>
          <a:p>
            <a:pPr lvl="1"/>
            <a:r>
              <a:rPr lang="en-US" altLang="ko-KR" dirty="0"/>
              <a:t>Content, style loss</a:t>
            </a:r>
            <a:r>
              <a:rPr lang="ko-KR" altLang="en-US" dirty="0"/>
              <a:t>에 대하여 각각 다른 </a:t>
            </a:r>
            <a:r>
              <a:rPr lang="en-US" altLang="ko-KR" dirty="0"/>
              <a:t>method</a:t>
            </a:r>
            <a:r>
              <a:rPr lang="ko-KR" altLang="en-US" dirty="0"/>
              <a:t>와 비교 </a:t>
            </a:r>
            <a:endParaRPr lang="en-US" altLang="ko-KR" dirty="0"/>
          </a:p>
          <a:p>
            <a:pPr lvl="1"/>
            <a:r>
              <a:rPr lang="en-US" altLang="ko-KR" dirty="0"/>
              <a:t>Ulyanov: single-style transfer</a:t>
            </a:r>
            <a:r>
              <a:rPr lang="ko-KR" altLang="en-US" dirty="0"/>
              <a:t>와 비교해서도 </a:t>
            </a:r>
            <a:r>
              <a:rPr lang="en-US" altLang="ko-KR" dirty="0"/>
              <a:t>comparable</a:t>
            </a:r>
            <a:r>
              <a:rPr lang="ko-KR" altLang="en-US" dirty="0"/>
              <a:t>한 </a:t>
            </a:r>
            <a:r>
              <a:rPr lang="en-US" altLang="ko-KR" dirty="0"/>
              <a:t>loss</a:t>
            </a:r>
          </a:p>
          <a:p>
            <a:pPr lvl="1"/>
            <a:r>
              <a:rPr lang="en-US" altLang="ko-KR" dirty="0" err="1"/>
              <a:t>AdaIN</a:t>
            </a:r>
            <a:r>
              <a:rPr lang="ko-KR" altLang="en-US" dirty="0"/>
              <a:t>은 </a:t>
            </a:r>
            <a:r>
              <a:rPr lang="en-US" altLang="ko-KR" dirty="0"/>
              <a:t>Original content image</a:t>
            </a:r>
            <a:r>
              <a:rPr lang="ko-KR" altLang="en-US" dirty="0"/>
              <a:t>에 대해서도 낮음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Generalization </a:t>
            </a:r>
            <a:r>
              <a:rPr lang="ko-KR" altLang="en-US" dirty="0">
                <a:sym typeface="Wingdings" panose="05000000000000000000" pitchFamily="2" charset="2"/>
              </a:rPr>
              <a:t>잘 되는 것을 증명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AC3B3A-C883-42E3-85CF-2D5B71CF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592" y="3005621"/>
            <a:ext cx="5240815" cy="20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Result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45386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Speed Comparison</a:t>
            </a:r>
          </a:p>
          <a:p>
            <a:pPr lvl="1"/>
            <a:r>
              <a:rPr lang="ko-KR" altLang="en-US" dirty="0"/>
              <a:t>다른 방법들에 비하여 낮은 </a:t>
            </a:r>
            <a:r>
              <a:rPr lang="en-US" altLang="ko-KR" dirty="0"/>
              <a:t>implementation time</a:t>
            </a:r>
            <a:r>
              <a:rPr lang="ko-KR" altLang="en-US" dirty="0"/>
              <a:t>이나 </a:t>
            </a:r>
            <a:r>
              <a:rPr lang="en-US" altLang="ko-KR" dirty="0"/>
              <a:t>style </a:t>
            </a:r>
            <a:r>
              <a:rPr lang="ko-KR" altLang="en-US" dirty="0"/>
              <a:t>개수가 제약되지 않은 장점 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BB455-6982-46F5-A523-1F82961E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415" y="2103071"/>
            <a:ext cx="5382119" cy="38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6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Result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45386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Ablations for fusion and BN/IN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제시한 </a:t>
            </a:r>
            <a:r>
              <a:rPr lang="en-US" altLang="ko-KR" dirty="0"/>
              <a:t>method</a:t>
            </a:r>
            <a:r>
              <a:rPr lang="ko-KR" altLang="en-US" dirty="0"/>
              <a:t>에서</a:t>
            </a:r>
            <a:r>
              <a:rPr lang="en-US" altLang="ko-KR" dirty="0"/>
              <a:t>, decode</a:t>
            </a:r>
            <a:r>
              <a:rPr lang="ko-KR" altLang="en-US" dirty="0"/>
              <a:t>에는 </a:t>
            </a:r>
            <a:r>
              <a:rPr lang="en-US" altLang="ko-KR" dirty="0"/>
              <a:t>BN/IN</a:t>
            </a:r>
            <a:r>
              <a:rPr lang="ko-KR" altLang="en-US" dirty="0"/>
              <a:t>을 하지 않았음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E61F66B-EA90-41AC-B151-BED7F29ABC55}"/>
              </a:ext>
            </a:extLst>
          </p:cNvPr>
          <p:cNvGrpSpPr/>
          <p:nvPr/>
        </p:nvGrpSpPr>
        <p:grpSpPr>
          <a:xfrm>
            <a:off x="6215576" y="1399639"/>
            <a:ext cx="5638018" cy="2554280"/>
            <a:chOff x="3276991" y="3429000"/>
            <a:chExt cx="5638018" cy="25542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93F9EEA-49A2-47E6-AFF7-70BCC98EA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991" y="3429000"/>
              <a:ext cx="5638018" cy="25542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0F476D6-DD5D-4219-8B6D-203AC62D5E16}"/>
                </a:ext>
              </a:extLst>
            </p:cNvPr>
            <p:cNvSpPr/>
            <p:nvPr/>
          </p:nvSpPr>
          <p:spPr>
            <a:xfrm>
              <a:off x="6682155" y="3501292"/>
              <a:ext cx="1797537" cy="4689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44E98CB-6BE3-416C-A593-3EB65B9D8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008" y="1570004"/>
            <a:ext cx="3848269" cy="110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A14CF0-4F56-4C77-840F-05A034A71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480" y="3588981"/>
            <a:ext cx="4027580" cy="13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9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Result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5413070"/>
          </a:xfrm>
        </p:spPr>
        <p:txBody>
          <a:bodyPr>
            <a:normAutofit/>
          </a:bodyPr>
          <a:lstStyle/>
          <a:p>
            <a:r>
              <a:rPr lang="en-US" altLang="ko-KR" b="1" dirty="0"/>
              <a:t>Controls</a:t>
            </a:r>
          </a:p>
          <a:p>
            <a:pPr lvl="1"/>
            <a:r>
              <a:rPr lang="en-US" altLang="ko-KR" b="1" dirty="0"/>
              <a:t>Content-style trade-off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Style interpolation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960C8E-FF05-438D-9C32-CE7D84EB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989" y="1438840"/>
            <a:ext cx="3978021" cy="407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342396-D3E5-46BF-9483-D8DFECBD2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521" y="1846086"/>
            <a:ext cx="7369908" cy="15829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9A9455-781C-45A2-B000-9A53DF431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709" y="3660220"/>
            <a:ext cx="3339306" cy="2829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820BB7-5BE1-4BF1-9432-E0CDB8435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325" y="4035433"/>
            <a:ext cx="3999177" cy="130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2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Result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45386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Controls</a:t>
            </a:r>
          </a:p>
          <a:p>
            <a:pPr lvl="1"/>
            <a:r>
              <a:rPr lang="en-US" altLang="ko-KR" b="1" dirty="0"/>
              <a:t>Spatial and color control</a:t>
            </a:r>
          </a:p>
          <a:p>
            <a:pPr lvl="2"/>
            <a:r>
              <a:rPr lang="en-US" altLang="ko-KR" dirty="0"/>
              <a:t>(1) Color control : style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의 </a:t>
            </a:r>
            <a:r>
              <a:rPr lang="en-US" altLang="ko-KR" dirty="0"/>
              <a:t>color distribution</a:t>
            </a:r>
            <a:r>
              <a:rPr lang="ko-KR" altLang="en-US" dirty="0"/>
              <a:t>을 </a:t>
            </a:r>
            <a:r>
              <a:rPr lang="en-US" altLang="ko-KR" dirty="0"/>
              <a:t>content</a:t>
            </a:r>
            <a:r>
              <a:rPr lang="ko-KR" altLang="en-US" dirty="0"/>
              <a:t>에 맞춤 </a:t>
            </a:r>
            <a:r>
              <a:rPr lang="en-US" altLang="ko-KR" dirty="0">
                <a:sym typeface="Wingdings" panose="05000000000000000000" pitchFamily="2" charset="2"/>
              </a:rPr>
              <a:t> style image</a:t>
            </a:r>
            <a:r>
              <a:rPr lang="ko-KR" altLang="en-US" dirty="0">
                <a:sym typeface="Wingdings" panose="05000000000000000000" pitchFamily="2" charset="2"/>
              </a:rPr>
              <a:t>로 사용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(2) Spatial control: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A0AED-C8D7-4074-99E4-91B8F70A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765" y="2774459"/>
            <a:ext cx="4013450" cy="39574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EEC86-1E3E-45DA-AD9F-534F7309C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36"/>
          <a:stretch/>
        </p:blipFill>
        <p:spPr>
          <a:xfrm>
            <a:off x="3439685" y="1995575"/>
            <a:ext cx="4086530" cy="5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1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2B08E7-1DBF-4E6A-B685-2CA34D2AA6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E1FA62-8A27-4683-A27F-D51481702D64}"/>
              </a:ext>
            </a:extLst>
          </p:cNvPr>
          <p:cNvSpPr>
            <a:spLocks/>
          </p:cNvSpPr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1438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AEF6E-7B1D-4B6A-B1B7-99691C81782F}"/>
              </a:ext>
            </a:extLst>
          </p:cNvPr>
          <p:cNvSpPr txBox="1"/>
          <p:nvPr/>
        </p:nvSpPr>
        <p:spPr>
          <a:xfrm>
            <a:off x="0" y="293809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Thank you</a:t>
            </a:r>
            <a:endParaRPr lang="ko-KR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4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96B6F9-3DF3-4A15-86DB-9ECFF0E0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45386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Motivation</a:t>
            </a:r>
          </a:p>
          <a:p>
            <a:pPr lvl="1"/>
            <a:r>
              <a:rPr lang="ko-KR" altLang="en-US" dirty="0"/>
              <a:t>기존의 </a:t>
            </a:r>
            <a:r>
              <a:rPr lang="en-US" altLang="ko-KR" dirty="0"/>
              <a:t>style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r>
              <a:rPr lang="ko-KR" altLang="en-US" dirty="0"/>
              <a:t>는 </a:t>
            </a:r>
            <a:r>
              <a:rPr lang="en-US" altLang="ko-KR" dirty="0"/>
              <a:t>content</a:t>
            </a:r>
            <a:r>
              <a:rPr lang="ko-KR" altLang="en-US" dirty="0"/>
              <a:t>와 </a:t>
            </a:r>
            <a:r>
              <a:rPr lang="en-US" altLang="ko-KR" dirty="0"/>
              <a:t>style</a:t>
            </a:r>
            <a:r>
              <a:rPr lang="ko-KR" altLang="en-US" dirty="0"/>
              <a:t>간의 </a:t>
            </a:r>
            <a:r>
              <a:rPr lang="en-US" altLang="ko-KR" dirty="0"/>
              <a:t>loss</a:t>
            </a:r>
            <a:r>
              <a:rPr lang="ko-KR" altLang="en-US" dirty="0"/>
              <a:t>를 줄이는 </a:t>
            </a:r>
            <a:r>
              <a:rPr lang="en-US" altLang="ko-KR" u="sng" dirty="0"/>
              <a:t>slow iterative</a:t>
            </a:r>
            <a:r>
              <a:rPr lang="ko-KR" altLang="en-US" dirty="0"/>
              <a:t>한</a:t>
            </a:r>
            <a:r>
              <a:rPr lang="en-US" altLang="ko-KR" dirty="0"/>
              <a:t> optimization</a:t>
            </a:r>
            <a:r>
              <a:rPr lang="ko-KR" altLang="en-US" dirty="0"/>
              <a:t>이 필요</a:t>
            </a:r>
            <a:endParaRPr lang="en-US" altLang="ko-KR" dirty="0"/>
          </a:p>
          <a:p>
            <a:pPr lvl="1"/>
            <a:r>
              <a:rPr lang="ko-KR" altLang="en-US" dirty="0"/>
              <a:t>개선한 </a:t>
            </a:r>
            <a:r>
              <a:rPr lang="en-US" altLang="ko-KR" dirty="0"/>
              <a:t>fast approximation </a:t>
            </a:r>
            <a:r>
              <a:rPr lang="ko-KR" altLang="en-US" dirty="0"/>
              <a:t>방법들은 </a:t>
            </a:r>
            <a:r>
              <a:rPr lang="ko-KR" altLang="en-US" u="sng" dirty="0"/>
              <a:t>특정 </a:t>
            </a:r>
            <a:r>
              <a:rPr lang="en-US" altLang="ko-KR" u="sng" dirty="0"/>
              <a:t>style</a:t>
            </a:r>
            <a:r>
              <a:rPr lang="ko-KR" altLang="en-US" u="sng" dirty="0"/>
              <a:t>에만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ko-KR" altLang="en-US" dirty="0"/>
              <a:t>임의의 </a:t>
            </a:r>
            <a:r>
              <a:rPr lang="en-US" altLang="ko-KR" dirty="0"/>
              <a:t>style</a:t>
            </a:r>
            <a:r>
              <a:rPr lang="ko-KR" altLang="en-US" dirty="0"/>
              <a:t>에 대하여 적용 불가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b="1" dirty="0"/>
              <a:t>Approach </a:t>
            </a:r>
          </a:p>
          <a:p>
            <a:pPr lvl="1"/>
            <a:r>
              <a:rPr lang="en-US" altLang="ko-KR" dirty="0"/>
              <a:t>Adaptive instance normalization (</a:t>
            </a:r>
            <a:r>
              <a:rPr lang="en-US" altLang="ko-KR" dirty="0" err="1"/>
              <a:t>AdaIN</a:t>
            </a:r>
            <a:r>
              <a:rPr lang="en-US" altLang="ko-KR" dirty="0"/>
              <a:t>) </a:t>
            </a:r>
            <a:r>
              <a:rPr lang="ko-KR" altLang="en-US" dirty="0"/>
              <a:t>제시</a:t>
            </a:r>
            <a:endParaRPr lang="en-US" altLang="ko-KR" dirty="0"/>
          </a:p>
          <a:p>
            <a:pPr lvl="2"/>
            <a:r>
              <a:rPr lang="en-US" altLang="ko-KR" dirty="0"/>
              <a:t>Content feature map</a:t>
            </a:r>
            <a:r>
              <a:rPr lang="ko-KR" altLang="en-US" dirty="0"/>
              <a:t>의 </a:t>
            </a:r>
            <a:r>
              <a:rPr lang="en-US" altLang="ko-KR" dirty="0"/>
              <a:t>mean</a:t>
            </a:r>
            <a:r>
              <a:rPr lang="ko-KR" altLang="en-US" dirty="0"/>
              <a:t>과 </a:t>
            </a:r>
            <a:r>
              <a:rPr lang="en-US" altLang="ko-KR" dirty="0"/>
              <a:t>standard deviation</a:t>
            </a:r>
            <a:r>
              <a:rPr lang="ko-KR" altLang="en-US" dirty="0"/>
              <a:t>를 </a:t>
            </a:r>
            <a:r>
              <a:rPr lang="en-US" altLang="ko-KR" dirty="0"/>
              <a:t>style feature</a:t>
            </a:r>
            <a:r>
              <a:rPr lang="ko-KR" altLang="en-US" dirty="0"/>
              <a:t>에 </a:t>
            </a:r>
            <a:r>
              <a:rPr lang="en-US" altLang="ko-KR" dirty="0"/>
              <a:t>align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효과</a:t>
            </a:r>
            <a:r>
              <a:rPr lang="en-US" altLang="ko-KR" dirty="0"/>
              <a:t>) </a:t>
            </a:r>
            <a:r>
              <a:rPr lang="ko-KR" altLang="en-US" dirty="0"/>
              <a:t>임의의 </a:t>
            </a:r>
            <a:r>
              <a:rPr lang="en-US" altLang="ko-KR" dirty="0"/>
              <a:t>style</a:t>
            </a:r>
            <a:r>
              <a:rPr lang="ko-KR" altLang="en-US" dirty="0"/>
              <a:t>에 대하여 </a:t>
            </a:r>
            <a:r>
              <a:rPr lang="en-US" altLang="ko-KR" dirty="0"/>
              <a:t>real-time</a:t>
            </a:r>
            <a:r>
              <a:rPr lang="ko-KR" altLang="en-US" dirty="0"/>
              <a:t>으로 </a:t>
            </a:r>
            <a:r>
              <a:rPr lang="en-US" altLang="ko-KR" dirty="0"/>
              <a:t>transfer</a:t>
            </a:r>
            <a:r>
              <a:rPr lang="ko-KR" altLang="en-US" dirty="0"/>
              <a:t> 가능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4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Background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4936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3. Background </a:t>
            </a:r>
            <a:endParaRPr lang="en-US" altLang="ko-KR" dirty="0"/>
          </a:p>
          <a:p>
            <a:pPr lvl="1"/>
            <a:r>
              <a:rPr lang="en-US" altLang="ko-KR" dirty="0"/>
              <a:t>Batch Normalization</a:t>
            </a:r>
          </a:p>
          <a:p>
            <a:pPr lvl="2"/>
            <a:r>
              <a:rPr lang="en-US" altLang="ko-KR" dirty="0"/>
              <a:t>Batch </a:t>
            </a:r>
            <a:r>
              <a:rPr lang="ko-KR" altLang="en-US" dirty="0"/>
              <a:t>단위로 각 </a:t>
            </a:r>
            <a:r>
              <a:rPr lang="en-US" altLang="ko-KR" dirty="0"/>
              <a:t>channel </a:t>
            </a:r>
            <a:r>
              <a:rPr lang="ko-KR" altLang="en-US" dirty="0"/>
              <a:t>마다 </a:t>
            </a:r>
            <a:r>
              <a:rPr lang="en-US" altLang="ko-KR" dirty="0"/>
              <a:t>mean </a:t>
            </a:r>
            <a:r>
              <a:rPr lang="ko-KR" altLang="en-US" dirty="0"/>
              <a:t>과</a:t>
            </a:r>
            <a:r>
              <a:rPr lang="en-US" altLang="ko-KR" dirty="0"/>
              <a:t> standard deviation</a:t>
            </a:r>
            <a:r>
              <a:rPr lang="ko-KR" altLang="en-US" dirty="0"/>
              <a:t>을 계산 및 </a:t>
            </a:r>
            <a:r>
              <a:rPr lang="en-US" altLang="ko-KR" dirty="0"/>
              <a:t>normalize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Instance Normalization</a:t>
            </a:r>
          </a:p>
          <a:p>
            <a:pPr lvl="2"/>
            <a:r>
              <a:rPr lang="ko-KR" altLang="en-US" dirty="0"/>
              <a:t>각</a:t>
            </a:r>
            <a:r>
              <a:rPr lang="en-US" altLang="ko-KR" dirty="0"/>
              <a:t> sample </a:t>
            </a:r>
            <a:r>
              <a:rPr lang="ko-KR" altLang="en-US" dirty="0"/>
              <a:t>단위로 </a:t>
            </a:r>
            <a:r>
              <a:rPr lang="en-US" altLang="ko-KR" dirty="0"/>
              <a:t>channel</a:t>
            </a:r>
            <a:r>
              <a:rPr lang="ko-KR" altLang="en-US" dirty="0"/>
              <a:t>에 대하여 </a:t>
            </a:r>
            <a:r>
              <a:rPr lang="en-US" altLang="ko-KR" dirty="0"/>
              <a:t>mean </a:t>
            </a:r>
            <a:r>
              <a:rPr lang="ko-KR" altLang="en-US" dirty="0"/>
              <a:t>과</a:t>
            </a:r>
            <a:r>
              <a:rPr lang="en-US" altLang="ko-KR" dirty="0"/>
              <a:t> standard deviation</a:t>
            </a:r>
            <a:r>
              <a:rPr lang="ko-KR" altLang="en-US" dirty="0"/>
              <a:t>을 계산 및 </a:t>
            </a:r>
            <a:r>
              <a:rPr lang="en-US" altLang="ko-KR" dirty="0"/>
              <a:t>normalize </a:t>
            </a:r>
          </a:p>
          <a:p>
            <a:pPr marL="914400" lvl="2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790BF8-93F6-4E48-8F08-F6813F8A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18" y="2120082"/>
            <a:ext cx="3683642" cy="150775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3DE8568-EA72-4474-BE0F-33579A31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48" y="4409378"/>
            <a:ext cx="4341479" cy="174133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987BE3D-E9C4-40BD-9908-A1337CAAB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78" y="2532325"/>
            <a:ext cx="1970291" cy="44925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1F9266-16A6-4EAA-84B8-6A9C1684B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63" y="2153182"/>
            <a:ext cx="3214587" cy="12075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2D50FF5-A5B9-446A-98FB-E95F16EEC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678" y="5093961"/>
            <a:ext cx="1970291" cy="48922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B574B0B-034B-4E1E-841B-CDB34FF09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1031" y="4729687"/>
            <a:ext cx="3400250" cy="45105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06B56A1-8EC7-403B-BF02-0905784D8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8759" y="5229076"/>
            <a:ext cx="3400250" cy="6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Background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1">
                <a:extLst>
                  <a:ext uri="{FF2B5EF4-FFF2-40B4-BE49-F238E27FC236}">
                    <a16:creationId xmlns:a16="http://schemas.microsoft.com/office/drawing/2014/main" id="{86D71468-4193-42F6-AC8A-C2FB508CE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9668"/>
                <a:ext cx="10515600" cy="4936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/>
                  <a:t>3. Background 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Conditional Instance Normalization</a:t>
                </a:r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marL="914400" lvl="2" indent="0">
                  <a:buNone/>
                </a:pPr>
                <a:endParaRPr lang="en-US" altLang="ko-KR" i="1" dirty="0"/>
              </a:p>
              <a:p>
                <a:pPr lvl="2"/>
                <a:r>
                  <a:rPr lang="en-US" altLang="ko-KR" i="1" dirty="0"/>
                  <a:t>S </a:t>
                </a:r>
                <a:r>
                  <a:rPr lang="en-US" altLang="ko-KR" dirty="0"/>
                  <a:t>: style index </a:t>
                </a:r>
                <a:r>
                  <a:rPr lang="en-US" altLang="ko-KR" sz="1200" dirty="0"/>
                  <a:t>(</a:t>
                </a:r>
                <a:r>
                  <a:rPr lang="ko-KR" altLang="en-US" sz="1200" dirty="0"/>
                  <a:t>제한된 </a:t>
                </a:r>
                <a:r>
                  <a:rPr lang="en-US" altLang="ko-KR" sz="1200" dirty="0"/>
                  <a:t>style </a:t>
                </a:r>
                <a:r>
                  <a:rPr lang="ko-KR" altLang="en-US" sz="1200" dirty="0"/>
                  <a:t>개수가 주어졌을 때</a:t>
                </a:r>
                <a:r>
                  <a:rPr lang="en-US" altLang="ko-KR" sz="1200" dirty="0"/>
                  <a:t>)</a:t>
                </a:r>
              </a:p>
              <a:p>
                <a:pPr lvl="2"/>
                <a:endParaRPr lang="en-US" altLang="ko-KR" sz="1200" dirty="0"/>
              </a:p>
              <a:p>
                <a:pPr lvl="2"/>
                <a:endParaRPr lang="en-US" altLang="ko-KR" sz="1200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en-US" altLang="ko-KR" dirty="0"/>
                  <a:t>Content image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CIN </a:t>
                </a:r>
                <a:r>
                  <a:rPr lang="ko-KR" altLang="en-US" dirty="0"/>
                  <a:t>네트워크를 통과</a:t>
                </a:r>
                <a:endParaRPr lang="en-US" altLang="ko-KR" dirty="0"/>
              </a:p>
              <a:p>
                <a:pPr lvl="3"/>
                <a:r>
                  <a:rPr lang="en-US" altLang="ko-KR" sz="1400" dirty="0"/>
                  <a:t>Sample </a:t>
                </a:r>
                <a:r>
                  <a:rPr lang="ko-KR" altLang="en-US" sz="1400" dirty="0"/>
                  <a:t>단위로 </a:t>
                </a:r>
                <a:r>
                  <a:rPr lang="en-US" altLang="ko-KR" sz="1400" dirty="0"/>
                  <a:t>feature map</a:t>
                </a:r>
                <a:r>
                  <a:rPr lang="ko-KR" altLang="en-US" sz="1400" dirty="0"/>
                  <a:t>의 각 </a:t>
                </a:r>
                <a:r>
                  <a:rPr lang="en-US" altLang="ko-KR" sz="1400" dirty="0"/>
                  <a:t>channel</a:t>
                </a:r>
                <a:r>
                  <a:rPr lang="ko-KR" altLang="en-US" sz="1400" dirty="0"/>
                  <a:t>에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대하여 </a:t>
                </a:r>
                <a:r>
                  <a:rPr lang="en-US" altLang="ko-KR" sz="1400" dirty="0"/>
                  <a:t>normalize</a:t>
                </a:r>
              </a:p>
              <a:p>
                <a:pPr lvl="3"/>
                <a:r>
                  <a:rPr lang="ko-KR" altLang="en-US" sz="1400" dirty="0"/>
                  <a:t>특정 </a:t>
                </a:r>
                <a:r>
                  <a:rPr lang="en-US" altLang="ko-KR" sz="1400" dirty="0"/>
                  <a:t>style</a:t>
                </a:r>
                <a:r>
                  <a:rPr lang="ko-KR" altLang="en-US" sz="1400" dirty="0"/>
                  <a:t>에 해당하는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1400" dirty="0"/>
                  <a:t>값으로 </a:t>
                </a:r>
                <a:r>
                  <a:rPr lang="en-US" altLang="ko-KR" sz="1400" dirty="0"/>
                  <a:t>scaling,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1400" dirty="0"/>
                  <a:t> 로 </a:t>
                </a:r>
                <a:r>
                  <a:rPr lang="en-US" altLang="ko-KR" sz="1400" dirty="0"/>
                  <a:t>shifting </a:t>
                </a:r>
                <a:r>
                  <a:rPr lang="ko-KR" altLang="en-US" sz="1400" dirty="0"/>
                  <a:t>하여 </a:t>
                </a:r>
                <a:r>
                  <a:rPr lang="en-US" altLang="ko-KR" sz="1400" dirty="0"/>
                  <a:t>style transfer </a:t>
                </a:r>
              </a:p>
              <a:p>
                <a:pPr lvl="3"/>
                <a:endParaRPr lang="en-US" altLang="ko-KR" dirty="0"/>
              </a:p>
              <a:p>
                <a:pPr lvl="2"/>
                <a:r>
                  <a:rPr lang="en-US" altLang="ko-KR" dirty="0"/>
                  <a:t>Style</a:t>
                </a:r>
                <a:r>
                  <a:rPr lang="ko-KR" altLang="en-US" dirty="0"/>
                  <a:t>에 해당하는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인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바꾸는 것으로 </a:t>
                </a:r>
                <a:r>
                  <a:rPr lang="en-US" altLang="ko-KR" dirty="0"/>
                  <a:t>style </a:t>
                </a:r>
                <a:r>
                  <a:rPr lang="ko-KR" altLang="en-US" dirty="0"/>
                  <a:t>이 달라짐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en-US" altLang="ko-KR" dirty="0"/>
                  <a:t>(</a:t>
                </a:r>
                <a:r>
                  <a:rPr lang="ko-KR" altLang="en-US" dirty="0"/>
                  <a:t>한계</a:t>
                </a:r>
                <a:r>
                  <a:rPr lang="en-US" altLang="ko-KR" dirty="0"/>
                  <a:t>) Re-training</a:t>
                </a:r>
                <a:r>
                  <a:rPr lang="ko-KR" altLang="en-US" dirty="0"/>
                  <a:t> 하지 않는다면 </a:t>
                </a:r>
                <a:r>
                  <a:rPr lang="en-US" altLang="ko-KR" dirty="0"/>
                  <a:t>fixed style</a:t>
                </a:r>
                <a:r>
                  <a:rPr lang="ko-KR" altLang="en-US" dirty="0"/>
                  <a:t>에 대해서만 </a:t>
                </a:r>
                <a:r>
                  <a:rPr lang="en-US" altLang="ko-KR" dirty="0"/>
                  <a:t>transfer</a:t>
                </a:r>
                <a:r>
                  <a:rPr lang="ko-KR" altLang="en-US" dirty="0"/>
                  <a:t> 가능  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(</a:t>
                </a:r>
                <a:r>
                  <a:rPr lang="ko-KR" altLang="en-US" dirty="0"/>
                  <a:t>한계</a:t>
                </a:r>
                <a:r>
                  <a:rPr lang="en-US" altLang="ko-KR" dirty="0"/>
                  <a:t>) {2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affine parameter(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)}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x {Feature map </a:t>
                </a:r>
                <a:r>
                  <a:rPr lang="ko-KR" altLang="en-US" dirty="0"/>
                  <a:t>개수 </a:t>
                </a:r>
                <a:r>
                  <a:rPr lang="en-US" altLang="ko-KR" dirty="0"/>
                  <a:t>F} x {Style </a:t>
                </a:r>
                <a:r>
                  <a:rPr lang="ko-KR" altLang="en-US" dirty="0"/>
                  <a:t>개수 </a:t>
                </a:r>
                <a:r>
                  <a:rPr lang="en-US" altLang="ko-KR" dirty="0"/>
                  <a:t>S} = 2FS additional parameter</a:t>
                </a:r>
                <a:endParaRPr lang="en-US" altLang="ko-KR" b="1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>
          <p:sp>
            <p:nvSpPr>
              <p:cNvPr id="4" name="내용 개체 틀 1">
                <a:extLst>
                  <a:ext uri="{FF2B5EF4-FFF2-40B4-BE49-F238E27FC236}">
                    <a16:creationId xmlns:a16="http://schemas.microsoft.com/office/drawing/2014/main" id="{86D71468-4193-42F6-AC8A-C2FB508CE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9668"/>
                <a:ext cx="10515600" cy="4936330"/>
              </a:xfrm>
              <a:blipFill>
                <a:blip r:embed="rId3"/>
                <a:stretch>
                  <a:fillRect l="-348" t="-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DC5D72B-8778-452D-A77E-3C5777F2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438" y="1811956"/>
            <a:ext cx="4486873" cy="518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7F165A-D7E7-4421-839D-9D4D3DC02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607" y="2788256"/>
            <a:ext cx="3658640" cy="3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Method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7"/>
            <a:ext cx="10515600" cy="5061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3. Background </a:t>
            </a:r>
            <a:endParaRPr lang="en-US" altLang="ko-KR" dirty="0"/>
          </a:p>
          <a:p>
            <a:pPr lvl="1"/>
            <a:r>
              <a:rPr lang="en-US" altLang="ko-KR" dirty="0"/>
              <a:t>(Conditional) Instance Normalization</a:t>
            </a:r>
            <a:r>
              <a:rPr lang="ko-KR" altLang="en-US" dirty="0"/>
              <a:t>에 대한 해석</a:t>
            </a:r>
            <a:endParaRPr lang="en-US" altLang="ko-KR" dirty="0"/>
          </a:p>
          <a:p>
            <a:pPr lvl="1"/>
            <a:endParaRPr lang="en-US" altLang="ko-KR" i="1" dirty="0"/>
          </a:p>
          <a:p>
            <a:pPr lvl="1"/>
            <a:endParaRPr lang="en-US" altLang="ko-KR" i="1" dirty="0"/>
          </a:p>
          <a:p>
            <a:pPr lvl="1"/>
            <a:endParaRPr lang="en-US" altLang="ko-KR" i="1" dirty="0"/>
          </a:p>
          <a:p>
            <a:pPr lvl="1"/>
            <a:endParaRPr lang="en-US" altLang="ko-KR" i="1" dirty="0"/>
          </a:p>
          <a:p>
            <a:pPr lvl="1"/>
            <a:endParaRPr lang="en-US" altLang="ko-KR" i="1" dirty="0"/>
          </a:p>
          <a:p>
            <a:pPr lvl="1"/>
            <a:endParaRPr lang="en-US" altLang="ko-KR" dirty="0"/>
          </a:p>
          <a:p>
            <a:pPr lvl="1"/>
            <a:endParaRPr lang="en-US" altLang="ko-KR" i="1" dirty="0"/>
          </a:p>
          <a:p>
            <a:pPr lvl="1"/>
            <a:endParaRPr lang="en-US" altLang="ko-KR" i="1" dirty="0"/>
          </a:p>
          <a:p>
            <a:pPr marL="457200" lvl="1" indent="0">
              <a:buNone/>
            </a:pPr>
            <a:endParaRPr lang="en-US" altLang="ko-KR" b="1" dirty="0"/>
          </a:p>
          <a:p>
            <a:pPr lvl="2"/>
            <a:r>
              <a:rPr lang="en-US" altLang="ko-KR" sz="1200" dirty="0"/>
              <a:t>Contrast normalized : histogram equalization on luminance channel</a:t>
            </a:r>
          </a:p>
          <a:p>
            <a:pPr lvl="2"/>
            <a:r>
              <a:rPr lang="en-US" altLang="ko-KR" sz="1200" dirty="0"/>
              <a:t>Style normalized: pretrained style transfer network 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BN</a:t>
            </a:r>
            <a:r>
              <a:rPr lang="ko-KR" altLang="en-US" dirty="0"/>
              <a:t>과 </a:t>
            </a:r>
            <a:r>
              <a:rPr lang="en-US" altLang="ko-KR" dirty="0"/>
              <a:t>IN</a:t>
            </a:r>
            <a:r>
              <a:rPr lang="ko-KR" altLang="en-US" dirty="0"/>
              <a:t> 적용 모델에</a:t>
            </a:r>
            <a:r>
              <a:rPr lang="en-US" altLang="ko-KR" dirty="0"/>
              <a:t> </a:t>
            </a:r>
            <a:r>
              <a:rPr lang="ko-KR" altLang="en-US" dirty="0"/>
              <a:t>대하여 </a:t>
            </a:r>
            <a:r>
              <a:rPr lang="en-US" altLang="ko-KR" dirty="0"/>
              <a:t>style normalized image</a:t>
            </a:r>
            <a:r>
              <a:rPr lang="ko-KR" altLang="en-US" dirty="0"/>
              <a:t>를 전달 했을 때 </a:t>
            </a:r>
            <a:r>
              <a:rPr lang="en-US" altLang="ko-KR" dirty="0"/>
              <a:t>gap</a:t>
            </a:r>
            <a:r>
              <a:rPr lang="ko-KR" altLang="en-US" dirty="0"/>
              <a:t>이 가장 적은 현상</a:t>
            </a:r>
            <a:endParaRPr lang="en-US" altLang="ko-KR" dirty="0"/>
          </a:p>
          <a:p>
            <a:pPr lvl="3"/>
            <a:r>
              <a:rPr lang="en-US" altLang="ko-KR" sz="1400" dirty="0"/>
              <a:t>Style normalized image</a:t>
            </a:r>
            <a:r>
              <a:rPr lang="ko-KR" altLang="en-US" sz="1400" dirty="0"/>
              <a:t>에 대해서는 </a:t>
            </a:r>
            <a:r>
              <a:rPr lang="en-US" altLang="ko-KR" sz="1400" dirty="0"/>
              <a:t>IN</a:t>
            </a:r>
            <a:r>
              <a:rPr lang="ko-KR" altLang="en-US" sz="1400" dirty="0"/>
              <a:t>이 크게 개선하지 못함</a:t>
            </a:r>
            <a:endParaRPr lang="en-US" altLang="ko-KR" sz="1400" dirty="0"/>
          </a:p>
          <a:p>
            <a:pPr lvl="3"/>
            <a:endParaRPr lang="en-US" altLang="ko-KR" sz="1400" dirty="0"/>
          </a:p>
          <a:p>
            <a:pPr marL="1371600" lvl="3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/>
              <a:t>IN</a:t>
            </a:r>
            <a:r>
              <a:rPr lang="ko-KR" altLang="en-US" sz="1400" dirty="0"/>
              <a:t>이 이미 </a:t>
            </a:r>
            <a:r>
              <a:rPr lang="en-US" altLang="ko-KR" sz="1400" dirty="0"/>
              <a:t>style normalization</a:t>
            </a:r>
            <a:r>
              <a:rPr lang="ko-KR" altLang="en-US" sz="1400" dirty="0"/>
              <a:t>을 수행하여 개선하지 못한 것으로 해석</a:t>
            </a:r>
            <a:endParaRPr lang="en-US" altLang="ko-KR" sz="1400" dirty="0"/>
          </a:p>
          <a:p>
            <a:pPr marL="1371600" lvl="3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/>
              <a:t>IN</a:t>
            </a:r>
            <a:r>
              <a:rPr lang="ko-KR" altLang="en-US" sz="1400" dirty="0"/>
              <a:t>이 </a:t>
            </a:r>
            <a:r>
              <a:rPr lang="en-US" altLang="ko-KR" sz="1400" dirty="0"/>
              <a:t>a kind of style normalization</a:t>
            </a:r>
            <a:r>
              <a:rPr lang="ko-KR" altLang="en-US" sz="1400" dirty="0"/>
              <a:t>인 것으로 해석</a:t>
            </a:r>
            <a:endParaRPr lang="en-US" altLang="ko-KR" sz="1400" dirty="0"/>
          </a:p>
          <a:p>
            <a:pPr marL="914400" lvl="2" indent="0">
              <a:buNone/>
            </a:pPr>
            <a:endParaRPr lang="en-US" altLang="ko-KR" sz="12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D28E63-F38D-46F2-803D-43AA9CE1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456" y="1905685"/>
            <a:ext cx="7524687" cy="18625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34DCAF-437A-4DE2-A19C-FEF4A896C9DE}"/>
              </a:ext>
            </a:extLst>
          </p:cNvPr>
          <p:cNvSpPr/>
          <p:nvPr/>
        </p:nvSpPr>
        <p:spPr>
          <a:xfrm>
            <a:off x="7772081" y="2809173"/>
            <a:ext cx="1555261" cy="3751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126488-1902-4483-9A72-80B22D01E5D9}"/>
              </a:ext>
            </a:extLst>
          </p:cNvPr>
          <p:cNvSpPr/>
          <p:nvPr/>
        </p:nvSpPr>
        <p:spPr>
          <a:xfrm>
            <a:off x="8549712" y="2907313"/>
            <a:ext cx="280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ko-KR" altLang="en-US" sz="1200" dirty="0"/>
              <a:t>개선 </a:t>
            </a:r>
            <a:r>
              <a:rPr lang="en-US" altLang="ko-KR" sz="1200" dirty="0"/>
              <a:t>gap</a:t>
            </a:r>
            <a:r>
              <a:rPr lang="ko-KR" altLang="en-US" sz="1200" dirty="0"/>
              <a:t>이 가장 작다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4061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Method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45386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Adaptive Instance Normalization </a:t>
            </a:r>
          </a:p>
          <a:p>
            <a:pPr lvl="1"/>
            <a:r>
              <a:rPr lang="en-US" altLang="ko-KR" dirty="0"/>
              <a:t>IN</a:t>
            </a:r>
            <a:r>
              <a:rPr lang="ko-KR" altLang="en-US" dirty="0"/>
              <a:t>이 </a:t>
            </a:r>
            <a:r>
              <a:rPr lang="en-US" altLang="ko-KR" dirty="0"/>
              <a:t>affine parameter</a:t>
            </a:r>
            <a:r>
              <a:rPr lang="ko-KR" altLang="en-US" dirty="0"/>
              <a:t>에 대응하는 </a:t>
            </a:r>
            <a:r>
              <a:rPr lang="en-US" altLang="ko-KR" dirty="0"/>
              <a:t>style normalization</a:t>
            </a:r>
            <a:r>
              <a:rPr lang="ko-KR" altLang="en-US" dirty="0"/>
              <a:t>을 한다면</a:t>
            </a:r>
            <a:r>
              <a:rPr lang="en-US" altLang="ko-KR" dirty="0"/>
              <a:t>, (                                           )</a:t>
            </a:r>
          </a:p>
          <a:p>
            <a:pPr lvl="2"/>
            <a:r>
              <a:rPr lang="en-US" altLang="ko-KR" dirty="0"/>
              <a:t>Adaptive affine parameter transformation</a:t>
            </a:r>
            <a:r>
              <a:rPr lang="ko-KR" altLang="en-US" dirty="0"/>
              <a:t>을 통해 임의의 </a:t>
            </a:r>
            <a:r>
              <a:rPr lang="en-US" altLang="ko-KR" dirty="0"/>
              <a:t>style</a:t>
            </a:r>
            <a:r>
              <a:rPr lang="ko-KR" altLang="en-US" dirty="0"/>
              <a:t>에 적용할 수 있지 않을까</a:t>
            </a:r>
            <a:r>
              <a:rPr lang="en-US" altLang="ko-KR" dirty="0"/>
              <a:t>?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Adaptive instance normalization (</a:t>
            </a:r>
            <a:r>
              <a:rPr lang="en-US" altLang="ko-KR" dirty="0" err="1"/>
              <a:t>AdaIN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Channel-wise mean and variance</a:t>
            </a:r>
            <a:r>
              <a:rPr lang="ko-KR" altLang="en-US" dirty="0"/>
              <a:t>의 </a:t>
            </a:r>
            <a:r>
              <a:rPr lang="en-US" altLang="ko-KR" dirty="0"/>
              <a:t>style feature statics</a:t>
            </a:r>
            <a:r>
              <a:rPr lang="ko-KR" altLang="en-US" dirty="0"/>
              <a:t>를 전달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6" name="Picture 2" descr="Visualizing regularization and the L1 and L2 norms | by Chiara Campagnola |  Towards Data Science">
            <a:extLst>
              <a:ext uri="{FF2B5EF4-FFF2-40B4-BE49-F238E27FC236}">
                <a16:creationId xmlns:a16="http://schemas.microsoft.com/office/drawing/2014/main" id="{CA2BD78B-A3FE-489F-760E-E9EE8A815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6" r="32887"/>
          <a:stretch/>
        </p:blipFill>
        <p:spPr bwMode="auto">
          <a:xfrm>
            <a:off x="10245213" y="6010275"/>
            <a:ext cx="1946787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DDEEEF-DF3E-496F-9295-844B19908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83" r="19504"/>
          <a:stretch/>
        </p:blipFill>
        <p:spPr>
          <a:xfrm>
            <a:off x="6494584" y="1402499"/>
            <a:ext cx="1805354" cy="340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DF004A-A463-469C-883F-FE0EB4803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952" y="2509995"/>
            <a:ext cx="3884861" cy="21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8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Method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5405255"/>
          </a:xfrm>
        </p:spPr>
        <p:txBody>
          <a:bodyPr>
            <a:normAutofit/>
          </a:bodyPr>
          <a:lstStyle/>
          <a:p>
            <a:r>
              <a:rPr lang="en-US" altLang="ko-KR" b="1" dirty="0"/>
              <a:t>Architecture </a:t>
            </a:r>
            <a:endParaRPr lang="en-US" altLang="ko-KR" dirty="0"/>
          </a:p>
          <a:p>
            <a:pPr lvl="1"/>
            <a:r>
              <a:rPr lang="en-US" altLang="ko-KR" dirty="0"/>
              <a:t>(Encoding) Pretrained VGG encoder</a:t>
            </a:r>
            <a:r>
              <a:rPr lang="ko-KR" altLang="en-US" dirty="0"/>
              <a:t>로 </a:t>
            </a:r>
            <a:r>
              <a:rPr lang="en-US" altLang="ko-KR" dirty="0"/>
              <a:t>content </a:t>
            </a:r>
            <a:r>
              <a:rPr lang="ko-KR" altLang="en-US" dirty="0"/>
              <a:t>와 </a:t>
            </a:r>
            <a:r>
              <a:rPr lang="en-US" altLang="ko-KR" dirty="0"/>
              <a:t>style </a:t>
            </a:r>
            <a:r>
              <a:rPr lang="ko-KR" altLang="en-US" dirty="0"/>
              <a:t>이미지의 </a:t>
            </a:r>
            <a:r>
              <a:rPr lang="en-US" altLang="ko-KR" dirty="0"/>
              <a:t>feature map</a:t>
            </a:r>
            <a:r>
              <a:rPr lang="ko-KR" altLang="en-US" dirty="0"/>
              <a:t>을 추출</a:t>
            </a:r>
            <a:r>
              <a:rPr lang="en-US" altLang="ko-KR" dirty="0"/>
              <a:t> (train </a:t>
            </a:r>
            <a:r>
              <a:rPr lang="en-US" altLang="ko-KR" dirty="0">
                <a:latin typeface="Eras Demi ITC" panose="020B0805030504020804" pitchFamily="34" charset="0"/>
              </a:rPr>
              <a:t>x</a:t>
            </a:r>
            <a:r>
              <a:rPr lang="en-US" altLang="ko-KR" dirty="0"/>
              <a:t>, fixed </a:t>
            </a:r>
            <a:r>
              <a:rPr lang="en-US" altLang="ko-KR" dirty="0">
                <a:latin typeface="Eras Demi ITC" panose="020B0805030504020804" pitchFamily="34" charset="0"/>
              </a:rPr>
              <a:t>o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AdaIN</a:t>
            </a:r>
            <a:r>
              <a:rPr lang="en-US" altLang="ko-KR" dirty="0"/>
              <a:t>) Content feature map</a:t>
            </a:r>
            <a:r>
              <a:rPr lang="ko-KR" altLang="en-US" dirty="0"/>
              <a:t>의 </a:t>
            </a:r>
            <a:r>
              <a:rPr lang="en-US" altLang="ko-KR" dirty="0"/>
              <a:t>mean, variance</a:t>
            </a:r>
            <a:r>
              <a:rPr lang="ko-KR" altLang="en-US" dirty="0"/>
              <a:t>를 </a:t>
            </a:r>
            <a:r>
              <a:rPr lang="en-US" altLang="ko-KR" dirty="0"/>
              <a:t>style feature map</a:t>
            </a:r>
            <a:r>
              <a:rPr lang="ko-KR" altLang="en-US" dirty="0"/>
              <a:t>에 맞춤 </a:t>
            </a:r>
            <a:r>
              <a:rPr lang="en-US" altLang="ko-KR" dirty="0"/>
              <a:t>: target feature map</a:t>
            </a:r>
            <a:r>
              <a:rPr lang="en-US" altLang="ko-KR" i="1" dirty="0"/>
              <a:t> t</a:t>
            </a:r>
          </a:p>
          <a:p>
            <a:pPr lvl="1"/>
            <a:endParaRPr lang="en-US" altLang="ko-KR" i="1" dirty="0"/>
          </a:p>
          <a:p>
            <a:pPr lvl="1"/>
            <a:endParaRPr lang="en-US" altLang="ko-KR" i="1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(Decoding) decoder g</a:t>
            </a:r>
            <a:r>
              <a:rPr lang="ko-KR" altLang="en-US" dirty="0"/>
              <a:t>를 통해 </a:t>
            </a:r>
            <a:r>
              <a:rPr lang="en-US" altLang="ko-KR" dirty="0"/>
              <a:t>target feature map</a:t>
            </a:r>
            <a:r>
              <a:rPr lang="ko-KR" altLang="en-US" dirty="0"/>
              <a:t>으로부터 </a:t>
            </a:r>
            <a:r>
              <a:rPr lang="en-US" altLang="ko-KR" dirty="0"/>
              <a:t>image</a:t>
            </a:r>
            <a:r>
              <a:rPr lang="ko-KR" altLang="en-US" dirty="0"/>
              <a:t>로 </a:t>
            </a:r>
            <a:r>
              <a:rPr lang="en-US" altLang="ko-KR" dirty="0"/>
              <a:t>decoding </a:t>
            </a:r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85D638-9AEF-435F-98B5-C4FB93384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26" y="1687820"/>
            <a:ext cx="3708665" cy="2474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42C273-D417-4120-AF65-F15E3020A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703" y="4560051"/>
            <a:ext cx="4124688" cy="347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70A474-ED6B-40A1-A889-82446B2BD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651" y="5545943"/>
            <a:ext cx="3802791" cy="3047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6D7D26-B760-4B7B-9403-2267D4BF1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026" y="4596806"/>
            <a:ext cx="2819160" cy="37891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83E718-71A6-4E6E-9523-FDBBD2E545FE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6627446" y="4786265"/>
            <a:ext cx="705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76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Implementation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45386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Loss function </a:t>
            </a:r>
          </a:p>
          <a:p>
            <a:pPr lvl="1"/>
            <a:r>
              <a:rPr lang="en-US" altLang="ko-KR" dirty="0"/>
              <a:t>Decoder</a:t>
            </a:r>
            <a:r>
              <a:rPr lang="ko-KR" altLang="en-US" dirty="0"/>
              <a:t>에서의 </a:t>
            </a:r>
            <a:r>
              <a:rPr lang="en-US" altLang="ko-KR" dirty="0"/>
              <a:t>loss function </a:t>
            </a:r>
          </a:p>
          <a:p>
            <a:pPr lvl="2"/>
            <a:r>
              <a:rPr lang="en-US" altLang="ko-KR" dirty="0"/>
              <a:t>Content loss</a:t>
            </a:r>
            <a:r>
              <a:rPr lang="ko-KR" altLang="en-US" dirty="0"/>
              <a:t>와 </a:t>
            </a:r>
            <a:r>
              <a:rPr lang="en-US" altLang="ko-KR" dirty="0"/>
              <a:t>style loss</a:t>
            </a:r>
            <a:r>
              <a:rPr lang="ko-KR" altLang="en-US" dirty="0"/>
              <a:t>의 </a:t>
            </a:r>
            <a:r>
              <a:rPr lang="en-US" altLang="ko-KR" dirty="0"/>
              <a:t>combination </a:t>
            </a:r>
          </a:p>
          <a:p>
            <a:pPr lvl="2"/>
            <a:r>
              <a:rPr lang="en-US" altLang="ko-KR" dirty="0"/>
              <a:t>Style loss weight </a:t>
            </a:r>
            <a:r>
              <a:rPr lang="en-US" altLang="ko-KR" i="1" dirty="0"/>
              <a:t>lambda</a:t>
            </a:r>
            <a:r>
              <a:rPr lang="ko-KR" altLang="en-US" dirty="0"/>
              <a:t>를 </a:t>
            </a:r>
            <a:r>
              <a:rPr lang="en-US" altLang="ko-KR" dirty="0"/>
              <a:t>style loss</a:t>
            </a:r>
            <a:r>
              <a:rPr lang="ko-KR" altLang="en-US" dirty="0"/>
              <a:t>에 가중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(1) Content loss</a:t>
            </a:r>
            <a:r>
              <a:rPr lang="ko-KR" altLang="en-US" dirty="0"/>
              <a:t>는 </a:t>
            </a:r>
            <a:r>
              <a:rPr lang="en-US" altLang="ko-KR" dirty="0"/>
              <a:t>output image</a:t>
            </a:r>
            <a:r>
              <a:rPr lang="ko-KR" altLang="en-US" dirty="0"/>
              <a:t>와 </a:t>
            </a:r>
            <a:r>
              <a:rPr lang="en-US" altLang="ko-KR" dirty="0" err="1"/>
              <a:t>AdaIN</a:t>
            </a:r>
            <a:r>
              <a:rPr lang="en-US" altLang="ko-KR" dirty="0"/>
              <a:t> </a:t>
            </a:r>
            <a:r>
              <a:rPr lang="ko-KR" altLang="en-US" dirty="0"/>
              <a:t>통과한 </a:t>
            </a:r>
            <a:r>
              <a:rPr lang="en-US" altLang="ko-KR" dirty="0"/>
              <a:t>target feature map</a:t>
            </a:r>
            <a:r>
              <a:rPr lang="ko-KR" altLang="en-US" dirty="0"/>
              <a:t>간의 </a:t>
            </a:r>
            <a:r>
              <a:rPr lang="en-US" altLang="ko-KR" dirty="0"/>
              <a:t>Euclidean distance</a:t>
            </a:r>
            <a:br>
              <a:rPr lang="en-US" altLang="ko-KR" dirty="0"/>
            </a:b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(2) Style loss</a:t>
            </a:r>
            <a:r>
              <a:rPr lang="ko-KR" altLang="en-US" dirty="0"/>
              <a:t>는  </a:t>
            </a:r>
            <a:r>
              <a:rPr lang="en-US" altLang="ko-KR" dirty="0"/>
              <a:t>style feature map</a:t>
            </a:r>
            <a:r>
              <a:rPr lang="ko-KR" altLang="en-US" dirty="0"/>
              <a:t>과 </a:t>
            </a:r>
            <a:r>
              <a:rPr lang="en-US" altLang="ko-KR" dirty="0"/>
              <a:t>decode</a:t>
            </a:r>
            <a:r>
              <a:rPr lang="ko-KR" altLang="en-US" dirty="0"/>
              <a:t>의 특정 </a:t>
            </a:r>
            <a:r>
              <a:rPr lang="en-US" altLang="ko-KR" dirty="0"/>
              <a:t>feature map layer</a:t>
            </a:r>
            <a:r>
              <a:rPr lang="ko-KR" altLang="en-US" dirty="0"/>
              <a:t>에서</a:t>
            </a:r>
            <a:r>
              <a:rPr lang="en-US" altLang="ko-KR" dirty="0"/>
              <a:t>,</a:t>
            </a:r>
          </a:p>
          <a:p>
            <a:pPr lvl="3"/>
            <a:r>
              <a:rPr lang="ko-KR" altLang="en-US" sz="1400" dirty="0"/>
              <a:t>각 </a:t>
            </a:r>
            <a:r>
              <a:rPr lang="en-US" altLang="ko-KR" sz="1400" dirty="0"/>
              <a:t>layer</a:t>
            </a:r>
            <a:r>
              <a:rPr lang="ko-KR" altLang="en-US" sz="1400" dirty="0"/>
              <a:t>에서의 </a:t>
            </a:r>
            <a:r>
              <a:rPr lang="en-US" altLang="ko-KR" sz="1400" dirty="0"/>
              <a:t>mean</a:t>
            </a:r>
            <a:r>
              <a:rPr lang="ko-KR" altLang="en-US" sz="1400" dirty="0"/>
              <a:t>과 </a:t>
            </a:r>
            <a:r>
              <a:rPr lang="en-US" altLang="ko-KR" sz="1400" dirty="0"/>
              <a:t>variance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Euclidean distance </a:t>
            </a:r>
            <a:r>
              <a:rPr lang="ko-KR" altLang="en-US" sz="1400" dirty="0"/>
              <a:t>合의 </a:t>
            </a:r>
            <a:r>
              <a:rPr lang="en-US" altLang="ko-KR" sz="1400" dirty="0"/>
              <a:t>combination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D652DC-1E07-4884-A33C-8C0D0A60F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7" b="18099"/>
          <a:stretch/>
        </p:blipFill>
        <p:spPr>
          <a:xfrm>
            <a:off x="4489936" y="2317690"/>
            <a:ext cx="3927233" cy="2958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9F5E0C-0C6B-4144-9ECF-AA7EE0D17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457" y="3332444"/>
            <a:ext cx="4681154" cy="276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6CA723-C598-4846-BBD1-8CFC72D81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816" y="4493946"/>
            <a:ext cx="4079370" cy="12043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15EC29-44C4-40E8-9175-139BA2BB1C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623"/>
          <a:stretch/>
        </p:blipFill>
        <p:spPr>
          <a:xfrm>
            <a:off x="8254186" y="3854040"/>
            <a:ext cx="3708665" cy="13950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7CFC84-CA3C-40A3-8303-7A0A1B9F1375}"/>
              </a:ext>
            </a:extLst>
          </p:cNvPr>
          <p:cNvSpPr/>
          <p:nvPr/>
        </p:nvSpPr>
        <p:spPr>
          <a:xfrm>
            <a:off x="5545694" y="2548597"/>
            <a:ext cx="393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(1)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F3EE90-1DE7-47B9-94D8-4F5CA9C18CEB}"/>
              </a:ext>
            </a:extLst>
          </p:cNvPr>
          <p:cNvSpPr/>
          <p:nvPr/>
        </p:nvSpPr>
        <p:spPr>
          <a:xfrm>
            <a:off x="6148752" y="2548597"/>
            <a:ext cx="393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63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E74A67-9056-4E31-8DFD-57EE2207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Result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D71468-4193-42F6-AC8A-C2FB508C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668"/>
            <a:ext cx="10515600" cy="45386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Qualitive Examples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2858D-8B04-47B3-839E-58FA73FD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5" y="1782613"/>
            <a:ext cx="4978400" cy="42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7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- HY신명조">
      <a:majorFont>
        <a:latin typeface="Times New Roman"/>
        <a:ea typeface="HY신명조"/>
        <a:cs typeface=""/>
      </a:majorFont>
      <a:minorFont>
        <a:latin typeface="Times New Roman"/>
        <a:ea typeface="HY신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2995</TotalTime>
  <Words>661</Words>
  <Application>Microsoft Office PowerPoint</Application>
  <PresentationFormat>와이드스크린</PresentationFormat>
  <Paragraphs>263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HY신명조</vt:lpstr>
      <vt:lpstr>맑은 고딕</vt:lpstr>
      <vt:lpstr>현대하모니 M</vt:lpstr>
      <vt:lpstr>Arial</vt:lpstr>
      <vt:lpstr>Cambria Math</vt:lpstr>
      <vt:lpstr>Eras Demi ITC</vt:lpstr>
      <vt:lpstr>Times New Roman</vt:lpstr>
      <vt:lpstr>Wingdings</vt:lpstr>
      <vt:lpstr>Office 테마</vt:lpstr>
      <vt:lpstr>    Arbitrary Style Transfer in Real-Time With Adaptive Instance Normalization </vt:lpstr>
      <vt:lpstr> Introduction</vt:lpstr>
      <vt:lpstr>  Background</vt:lpstr>
      <vt:lpstr> Background</vt:lpstr>
      <vt:lpstr> Method</vt:lpstr>
      <vt:lpstr> Method</vt:lpstr>
      <vt:lpstr> Method</vt:lpstr>
      <vt:lpstr> Implementation</vt:lpstr>
      <vt:lpstr> Result</vt:lpstr>
      <vt:lpstr> Result</vt:lpstr>
      <vt:lpstr> Result</vt:lpstr>
      <vt:lpstr> Result</vt:lpstr>
      <vt:lpstr> Result</vt:lpstr>
      <vt:lpstr> Result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PRESENTATION</dc:title>
  <dc:creator>최 규원</dc:creator>
  <cp:lastModifiedBy>user</cp:lastModifiedBy>
  <cp:revision>801</cp:revision>
  <dcterms:created xsi:type="dcterms:W3CDTF">2021-10-24T16:52:10Z</dcterms:created>
  <dcterms:modified xsi:type="dcterms:W3CDTF">2022-11-30T16:39:00Z</dcterms:modified>
</cp:coreProperties>
</file>